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92" r:id="rId10"/>
    <p:sldId id="263" r:id="rId11"/>
    <p:sldId id="290" r:id="rId12"/>
    <p:sldId id="264" r:id="rId13"/>
    <p:sldId id="265" r:id="rId14"/>
    <p:sldId id="289" r:id="rId15"/>
    <p:sldId id="266" r:id="rId16"/>
    <p:sldId id="296" r:id="rId17"/>
    <p:sldId id="297" r:id="rId18"/>
    <p:sldId id="267" r:id="rId19"/>
    <p:sldId id="291" r:id="rId20"/>
    <p:sldId id="282" r:id="rId21"/>
    <p:sldId id="293" r:id="rId22"/>
    <p:sldId id="273" r:id="rId23"/>
    <p:sldId id="269" r:id="rId24"/>
    <p:sldId id="268" r:id="rId25"/>
    <p:sldId id="294" r:id="rId26"/>
    <p:sldId id="287" r:id="rId27"/>
    <p:sldId id="274" r:id="rId28"/>
    <p:sldId id="283" r:id="rId29"/>
    <p:sldId id="286" r:id="rId30"/>
    <p:sldId id="284" r:id="rId31"/>
    <p:sldId id="285" r:id="rId32"/>
    <p:sldId id="270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5"/>
    <p:restoredTop sz="69660"/>
  </p:normalViewPr>
  <p:slideViewPr>
    <p:cSldViewPr snapToGrid="0" snapToObjects="1">
      <p:cViewPr varScale="1">
        <p:scale>
          <a:sx n="87" d="100"/>
          <a:sy n="87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0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75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3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1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6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0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37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5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58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674"/>
            <a:ext cx="2743200" cy="365125"/>
          </a:xfrm>
        </p:spPr>
        <p:txBody>
          <a:bodyPr/>
          <a:lstStyle/>
          <a:p>
            <a:fld id="{045FF7F8-1719-1744-B4D8-DC599B63B0E5}" type="datetime3">
              <a:rPr lang="en-US" smtClean="0"/>
              <a:t>19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0177A-5677-4146-BAB2-BED67823BEC0}" type="datetime3">
              <a:rPr lang="en-US" smtClean="0"/>
              <a:t>19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5850-BDE5-C44E-BDA2-22B6ED142775}" type="datetime3">
              <a:rPr lang="en-US" smtClean="0"/>
              <a:t>19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tx">
  <p:cSld name="Title and Content 1">
    <p:bg>
      <p:bgPr>
        <a:solidFill>
          <a:srgbClr val="41414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11095176" y="6549669"/>
            <a:ext cx="258624" cy="24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59AF-F0B1-9B4F-9568-1733BE1E3841}" type="datetime3">
              <a:rPr lang="en-US" smtClean="0"/>
              <a:t>19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B840-422B-5E45-8C6C-DA7ABB653766}" type="datetime3">
              <a:rPr lang="en-US" smtClean="0"/>
              <a:t>19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DDF5-B7C7-D14A-99F0-CD79D611A710}" type="datetime3">
              <a:rPr lang="en-US" smtClean="0"/>
              <a:t>19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88DF-8B90-834E-9A15-FE69F2B2B9D2}" type="datetime3">
              <a:rPr lang="en-US" smtClean="0"/>
              <a:t>19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2E6F-4D4D-4E49-8515-2817208475E3}" type="datetime3">
              <a:rPr lang="en-US" smtClean="0"/>
              <a:t>19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B3A9-9FC1-0E49-8D44-5F466980191C}" type="datetime3">
              <a:rPr lang="en-US" smtClean="0"/>
              <a:t>19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545A6-2030-EE46-94A8-A620E9575060}" type="datetime3">
              <a:rPr lang="en-US" smtClean="0"/>
              <a:t>19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1BA9B-FE34-9C4E-8770-721AF1084153}" type="datetime3">
              <a:rPr lang="en-US" smtClean="0"/>
              <a:t>19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2D51E-46E9-FD48-B901-9F73EE46F92A}" type="datetime3">
              <a:rPr lang="en-US" smtClean="0"/>
              <a:t>19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2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D49A-E2CF-BD4E-90E6-3363CCD15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Numerical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0E56D-CE03-B74B-98D1-7B303D4F2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Darrell Long</a:t>
            </a:r>
          </a:p>
          <a:p>
            <a:pPr algn="l"/>
            <a:r>
              <a:rPr lang="en-US" sz="2000" dirty="0"/>
              <a:t>CSE 13S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BD31A-AE17-C54D-BF98-7BABD991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20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1A64DB-F3AB-C043-A3CE-E0129ED5A856}"/>
              </a:ext>
            </a:extLst>
          </p:cNvPr>
          <p:cNvSpPr txBox="1"/>
          <p:nvPr/>
        </p:nvSpPr>
        <p:spPr>
          <a:xfrm>
            <a:off x="4038600" y="5898756"/>
            <a:ext cx="228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Joseph-Louis Lagrange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162FB-B235-134C-B671-6324EC8C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317A7-8FCD-AF4A-BB92-3CA9450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60FFA8-2303-2740-AECE-A2C2C91F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5016E-5CFC-8749-92A4-10D2F0685807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!&gt; 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, eventually (when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large enough), so: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smaller with each step (again, eventually)</a:t>
                </a:r>
              </a:p>
              <a:p>
                <a:pPr lvl="1"/>
                <a:r>
                  <a:rPr lang="en-US" sz="2000">
                    <a:solidFill>
                      <a:schemeClr val="bg1"/>
                    </a:solidFill>
                  </a:rPr>
                  <a:t>We can stop when it gets small enough that it is “good enough” for our computation.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504" t="-1481" r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93C4CFB-B2DF-0F4D-9AF6-55360E41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01" y="1957660"/>
            <a:ext cx="7221302" cy="29426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24DD-3DEB-CD40-B817-B31D1F1C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483673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18DBD-DF58-6F45-8473-65A7F9C2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483673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CE254-580D-A940-8FE2-F335F821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AD79B-DDDE-C44C-B562-63D03B865B28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5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F7EB52-983D-A34E-AE05-CE222C2491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53400" y="818457"/>
                <a:ext cx="3322317" cy="2975876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en-US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cos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F7EB52-983D-A34E-AE05-CE222C249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53400" y="818457"/>
                <a:ext cx="3322317" cy="2975876"/>
              </a:xfrm>
              <a:blipFill>
                <a:blip r:embed="rId2"/>
                <a:stretch>
                  <a:fillRect l="-3053" b="-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iagram, line chart&#10;&#10;Description automatically generated">
            <a:extLst>
              <a:ext uri="{FF2B5EF4-FFF2-40B4-BE49-F238E27FC236}">
                <a16:creationId xmlns:a16="http://schemas.microsoft.com/office/drawing/2014/main" id="{95CEC182-E049-1C4D-826E-1198FEA22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280" y="1634812"/>
            <a:ext cx="6436548" cy="35883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BC3D3-D734-F443-8678-5CCCCD4A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03AFC56-4B84-E048-8364-656CD9BAD665}" type="datetime3">
              <a:rPr lang="en-US" smtClean="0">
                <a:solidFill>
                  <a:schemeClr val="tx1">
                    <a:alpha val="70000"/>
                  </a:schemeClr>
                </a:solidFill>
              </a:rPr>
              <a:t>19 January 2023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C889E-32FC-5A43-B9BE-EE6CFBA9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5939A-2B3B-9544-914A-54271C82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14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</p:spPr>
            <p:txBody>
              <a:bodyPr anchor="b">
                <a:normAutofit/>
              </a:bodyPr>
              <a:lstStyle/>
              <a:p>
                <a:r>
                  <a:rPr lang="en-US" sz="4000"/>
                  <a:t>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  <a:blipFill>
                <a:blip r:embed="rId2"/>
                <a:stretch>
                  <a:fillRect l="-239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What do we know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?</a:t>
                </a:r>
              </a:p>
              <a:p>
                <a:pPr lvl="1"/>
                <a:r>
                  <a:rPr lang="en-US" sz="1800" dirty="0"/>
                  <a:t>It is:</a:t>
                </a:r>
              </a:p>
              <a:p>
                <a:pPr lvl="2"/>
                <a:r>
                  <a:rPr lang="en-US" sz="1800" dirty="0"/>
                  <a:t>Periodic on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[−2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, meaning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Infinitely differentiable, making a good candidate for a Taylor series. </a:t>
                </a:r>
              </a:p>
              <a:p>
                <a:pPr lvl="2"/>
                <a:endParaRPr lang="en-US" sz="1800" dirty="0"/>
              </a:p>
              <a:p>
                <a:r>
                  <a:rPr lang="en-US" sz="1800" dirty="0"/>
                  <a:t>Where shall we center it? How about right in the middle, at </a:t>
                </a:r>
                <a:r>
                  <a:rPr lang="en-US" sz="1800" i="1" dirty="0"/>
                  <a:t>zero</a:t>
                </a:r>
                <a:r>
                  <a:rPr lang="en-US" sz="18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5040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362880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39916800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b="0" dirty="0"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ea typeface="Cambria Math" panose="02040503050406030204" pitchFamily="18" charset="0"/>
                  </a:rPr>
                  <a:t>Is that good enough?</a:t>
                </a:r>
              </a:p>
              <a:p>
                <a:pPr lvl="1"/>
                <a:r>
                  <a:rPr lang="en-US" sz="1800" b="0" dirty="0">
                    <a:ea typeface="Cambria Math" panose="02040503050406030204" pitchFamily="18" charset="0"/>
                  </a:rPr>
                  <a:t>It depends on how close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to zero.</a:t>
                </a:r>
              </a:p>
              <a:p>
                <a:pPr lvl="1"/>
                <a:r>
                  <a:rPr lang="en-US" sz="1800" dirty="0">
                    <a:ea typeface="Cambria Math" panose="02040503050406030204" pitchFamily="18" charset="0"/>
                  </a:rPr>
                  <a:t>In general, you will need more terms.</a:t>
                </a:r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  <a:blipFill>
                <a:blip r:embed="rId3"/>
                <a:stretch>
                  <a:fillRect l="-563" t="-1718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D4B1A-FEDF-0447-8B80-0506E0C6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2330" y="647955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2023 Darrell Long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E7DBA-1983-624E-B8B0-97A20B65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030" y="6350238"/>
            <a:ext cx="674497" cy="365125"/>
          </a:xfrm>
          <a:prstGeom prst="ellipse">
            <a:avLst/>
          </a:prstGeom>
          <a:solidFill>
            <a:srgbClr val="59595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859173-F89E-6946-9C76-34678E67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CED1-B5D3-A541-8C1F-925AE406C557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48A99-9AA0-1949-AD3A-28DE02F9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Computing the Terms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</a:rPr>
                  <a:t>We skip even numbered terms, and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The sign of the terms </a:t>
                </a:r>
                <a:r>
                  <a:rPr lang="en-US" sz="2000" i="1">
                    <a:solidFill>
                      <a:schemeClr val="bg1"/>
                    </a:solidFill>
                  </a:rPr>
                  <a:t>alternate</a:t>
                </a:r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Before 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do not forget to remove extra factors of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How many terms do we need?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504" t="-1852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FB40FDFD-1768-C646-8119-B215882E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61" y="2066163"/>
            <a:ext cx="7317244" cy="27256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6F47B-342F-DC46-BA80-7C52BFFE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495248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75758-10D5-A749-86D3-AF22A5FC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495248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BDEFC-DA6D-6E47-97B2-83DBB5E3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FE615-55F1-AB4D-88E7-F9F9E1860365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8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DED099-8BD5-3948-9DEA-027DBC84C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291090"/>
                <a:ext cx="10515599" cy="932688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400" b="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sin</m:t>
                    </m:r>
                    <m:r>
                      <a:rPr lang="en-US" sz="5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5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5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lang="en-US"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4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en-US" sz="54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DED099-8BD5-3948-9DEA-027DBC84C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291090"/>
                <a:ext cx="10515599" cy="932688"/>
              </a:xfrm>
              <a:blipFill>
                <a:blip r:embed="rId2"/>
                <a:stretch>
                  <a:fillRect l="-1206" t="-16216" b="-3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891D02-C21E-034F-87A5-5843ADFB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9097" y="1863801"/>
            <a:ext cx="9813805" cy="444074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666B6-E659-374B-ABDD-B527565E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7C5ABFE-DFEA-7B4E-981D-7E67C2457DD5}" type="datetime3">
              <a:rPr lang="en-US" smtClean="0"/>
              <a:t>19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4FB67-A5B1-514B-9BC5-7A895B64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77244-8874-1B42-B638-9F3D9E48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4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50C15-4219-2B40-9B36-4B4A0F49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 err="1"/>
              <a:t>Padé</a:t>
            </a:r>
            <a:r>
              <a:rPr lang="en-US" dirty="0"/>
              <a:t> Approximants</a:t>
            </a:r>
          </a:p>
        </p:txBody>
      </p:sp>
      <p:pic>
        <p:nvPicPr>
          <p:cNvPr id="7" name="Picture 6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6E8A8DA1-36D3-454C-B609-4457AC318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13788" y="2333297"/>
                <a:ext cx="4840010" cy="38436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Cambria Math" panose="02040503050406030204" pitchFamily="18" charset="0"/>
                  </a:rPr>
                  <a:t>A </a:t>
                </a:r>
                <a:r>
                  <a:rPr lang="en-US" sz="1400" i="1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400" i="1" dirty="0">
                    <a:latin typeface="Cambria Math" panose="02040503050406030204" pitchFamily="18" charset="0"/>
                  </a:rPr>
                  <a:t> Approximant </a:t>
                </a:r>
                <a:r>
                  <a:rPr lang="en-US" sz="1400" dirty="0">
                    <a:latin typeface="Cambria Math" panose="02040503050406030204" pitchFamily="18" charset="0"/>
                  </a:rPr>
                  <a:t>is the ratio of two polynomials that correspond to a series but is easier to compute and fit better around the center.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ambria Math" panose="020405030504060302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 term Taylor series results in the </a:t>
                </a:r>
                <a:r>
                  <a:rPr lang="en-US" sz="1400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400" dirty="0">
                    <a:latin typeface="Cambria Math" panose="02040503050406030204" pitchFamily="18" charset="0"/>
                  </a:rPr>
                  <a:t> approximant: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72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(62077121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7479608290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242757835320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1727021696400)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>
                        <a:latin typeface="Cambria Math" panose="02040503050406030204" pitchFamily="18" charset="0"/>
                      </a:rPr>
                      <m:t>=75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+5460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+166320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endParaRPr lang="en-US" sz="1400" dirty="0"/>
              </a:p>
              <a:p>
                <a:r>
                  <a:rPr lang="en-US" sz="1400" dirty="0"/>
                  <a:t>How do you find them?</a:t>
                </a:r>
              </a:p>
              <a:p>
                <a:pPr lvl="1"/>
                <a:r>
                  <a:rPr lang="en-US" sz="1400" dirty="0"/>
                  <a:t>Take a course on numerical methods.</a:t>
                </a:r>
              </a:p>
              <a:p>
                <a:pPr lvl="1"/>
                <a:r>
                  <a:rPr lang="en-US" sz="1400" dirty="0"/>
                  <a:t>Look them up in old books.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3788" y="2333297"/>
                <a:ext cx="4840010" cy="3843666"/>
              </a:xfrm>
              <a:blipFill>
                <a:blip r:embed="rId3"/>
                <a:stretch>
                  <a:fillRect l="-525" t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AF932B-FCB1-4642-9171-2CC50FF2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BF72D58-7953-3C47-B782-74FB8DB87811}" type="datetime3">
              <a:rPr lang="en-US" smtClean="0">
                <a:solidFill>
                  <a:srgbClr val="FFFFFF"/>
                </a:solidFill>
              </a:rPr>
              <a:t>19 January 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67C55-C150-2444-969C-CE41F6CB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19BFE-3EA5-4C45-9D41-0F6811D7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3BA16-DC39-5341-81F4-9EC70FB78989}"/>
              </a:ext>
            </a:extLst>
          </p:cNvPr>
          <p:cNvSpPr txBox="1"/>
          <p:nvPr/>
        </p:nvSpPr>
        <p:spPr>
          <a:xfrm>
            <a:off x="4166463" y="5999357"/>
            <a:ext cx="1304692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Henri </a:t>
            </a:r>
            <a:r>
              <a:rPr lang="en-US" dirty="0" err="1"/>
              <a:t>Padé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8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D453F35C-BD47-705D-AE58-3417C570A3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85216"/>
                <a:ext cx="10515600" cy="132556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Example Padé Approximate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itle 10">
                <a:extLst>
                  <a:ext uri="{FF2B5EF4-FFF2-40B4-BE49-F238E27FC236}">
                    <a16:creationId xmlns:a16="http://schemas.microsoft.com/office/drawing/2014/main" id="{D453F35C-BD47-705D-AE58-3417C570A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85216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45C7A9-F11C-BEAD-C2C4-96F49599E3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-5" b="8129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EC038A-5487-EC5A-6910-B1DB8CBDBD0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46848" y="2516777"/>
                <a:ext cx="3803904" cy="3660185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/>
                <a:endParaRPr lang="en-US" sz="2200" dirty="0"/>
              </a:p>
              <a:p>
                <a:r>
                  <a:rPr lang="en-US" sz="2200" dirty="0"/>
                  <a:t>An approximate of order 5:</a:t>
                </a:r>
              </a:p>
              <a:p>
                <a:pPr marL="0"/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2200" dirty="0"/>
                  <a:t>≈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551 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166320</m:t>
                            </m:r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53 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396</m:t>
                            </m:r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5 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11088</m:t>
                            </m:r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13 </m:t>
                            </m:r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396</m:t>
                            </m:r>
                          </m:den>
                        </m:f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200" dirty="0"/>
                  <a:t>From -2π to 2π, it’s pretty good but beyond that it diverges.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EC038A-5487-EC5A-6910-B1DB8CBDBD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46848" y="2516777"/>
                <a:ext cx="3803904" cy="3660185"/>
              </a:xfrm>
              <a:blipFill>
                <a:blip r:embed="rId5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E0951-8E28-9B32-B2D1-A34F44AC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55E88DF-8B90-834E-9A15-FE69F2B2B9D2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 January 2023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C67447-03EE-7275-5A91-2EC33D65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40DC4-0C33-88DF-653A-20635212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007D034-B69E-A742-8D96-D676D6BE536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9441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7D0053-AB5D-5394-5639-C8A15DAF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More terms make the approximation better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D3833B-CC1B-7944-7C23-5B1A12054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41735" y="1590967"/>
            <a:ext cx="5934456" cy="3676065"/>
          </a:xfrm>
          <a:prstGeom prst="rect">
            <a:avLst/>
          </a:prstGeom>
          <a:effectLst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2494D-9E8F-207A-6C8C-61065F8B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858" y="6356350"/>
            <a:ext cx="3627692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0CEBD-ABF5-9CA1-608E-002FF6DD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95684" y="6356350"/>
            <a:ext cx="266380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6CADDF5-B7C7-D14A-99F0-CD79D611A710}" type="datetime3">
              <a:rPr lang="en-US">
                <a:solidFill>
                  <a:srgbClr val="595959"/>
                </a:solidFill>
              </a:rPr>
              <a:pPr algn="r">
                <a:spcAft>
                  <a:spcPts val="600"/>
                </a:spcAft>
              </a:pPr>
              <a:t>19 January 2023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BBE6A-4D9D-006B-B1F3-1B5CFA1A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9470" y="6356350"/>
            <a:ext cx="689322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595959"/>
                </a:solidFill>
              </a:rPr>
              <a:pPr algn="l">
                <a:spcAft>
                  <a:spcPts val="600"/>
                </a:spcAft>
              </a:pPr>
              <a:t>17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34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BCE74-5DD5-7347-8FAF-6C1E809D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happens if the series converges too slowly?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Here is the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sz="2000" dirty="0"/>
                  <a:t>It converges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slowly unless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close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600" dirty="0"/>
                  <a:t>Just look at the denominator!</a:t>
                </a:r>
              </a:p>
              <a:p>
                <a:r>
                  <a:rPr lang="en-US" sz="2000" dirty="0"/>
                  <a:t>We can do a little algebra, and remember that: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But still, it will converge far too slowly. What can we do?</a:t>
                </a:r>
              </a:p>
              <a:p>
                <a:r>
                  <a:rPr lang="en-US" sz="2000" dirty="0"/>
                  <a:t>We recall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endParaRPr lang="en-US" sz="2000" b="0" dirty="0"/>
              </a:p>
              <a:p>
                <a:r>
                  <a:rPr lang="en-US" sz="2000" dirty="0"/>
                  <a:t>And so, we will </a:t>
                </a:r>
                <a:r>
                  <a:rPr lang="en-US" sz="2000" i="1" dirty="0"/>
                  <a:t>invert</a:t>
                </a:r>
                <a:r>
                  <a:rPr lang="en-US" sz="2000" dirty="0"/>
                  <a:t> the exponential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90ECB-16F0-A045-AA28-CB6E4DFF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D09-4381-C447-A794-0CA29E8C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291F95-E1DF-4441-8190-D60783CE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3422-6ACC-494E-A051-DC04BC18A6FD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047AFD-81A8-4646-89B3-8A929CA95B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1307" y="640081"/>
                <a:ext cx="3377183" cy="3681976"/>
              </a:xfrm>
              <a:noFill/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radPr>
                        <m:deg/>
                        <m:e>
                          <m:r>
                            <a:rPr lang="en-US" b="0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047AFD-81A8-4646-89B3-8A929CA95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1307" y="640081"/>
                <a:ext cx="3377183" cy="36819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025581B-1347-44F2-93FE-1FE2E9A0B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Square root does not have a Taylor series.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So, what can we do?</a:t>
            </a:r>
            <a:endParaRPr lang="en-US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77260-FC9E-4B40-9D4C-0B1E5E999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466" y="6356350"/>
            <a:ext cx="224664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B4D330-35EB-7343-8538-16B8974FFD1F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19 January 2023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9BB1D-C725-E846-9A06-1AF006C2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5454" y="6356350"/>
            <a:ext cx="558722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0186D-4837-FF41-AD5C-80DD51DD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73751F5-631F-DD40-B3A5-CF95D8DF4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4" y="358839"/>
            <a:ext cx="3011967" cy="240957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0726A1A-59EF-D144-9085-68667BCA6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404" y="1478403"/>
            <a:ext cx="6934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5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577CD-4FF9-DF4B-BB7D-A9342B6F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Basic Arithmetic Operations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3EDC-2017-D941-8F47-926DA7C1E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Computers can only do basic operations such as </a:t>
            </a:r>
            <a:r>
              <a:rPr lang="en-US" sz="2200" i="1" dirty="0"/>
              <a:t>addition</a:t>
            </a:r>
            <a:r>
              <a:rPr lang="en-US" sz="2200" dirty="0"/>
              <a:t>, </a:t>
            </a:r>
            <a:r>
              <a:rPr lang="en-US" sz="2200" i="1" dirty="0"/>
              <a:t>subtraction</a:t>
            </a:r>
            <a:r>
              <a:rPr lang="en-US" sz="2200" dirty="0"/>
              <a:t>, </a:t>
            </a:r>
            <a:r>
              <a:rPr lang="en-US" sz="2200" i="1" dirty="0"/>
              <a:t>multiplication</a:t>
            </a:r>
            <a:r>
              <a:rPr lang="en-US" sz="2200" dirty="0"/>
              <a:t> and </a:t>
            </a:r>
            <a:r>
              <a:rPr lang="en-US" sz="2200" i="1" dirty="0"/>
              <a:t>division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Multiplication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addition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Division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subtraction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Addition is little more than </a:t>
            </a:r>
            <a:r>
              <a:rPr lang="en-US" sz="2200" i="1" dirty="0"/>
              <a:t>exclusive-</a:t>
            </a:r>
            <a:r>
              <a:rPr lang="en-US" sz="2200" i="1" dirty="0" err="1"/>
              <a:t>xor</a:t>
            </a:r>
            <a:endParaRPr lang="en-US" sz="2200" i="1" dirty="0"/>
          </a:p>
          <a:p>
            <a:r>
              <a:rPr lang="en-US" sz="2200" dirty="0"/>
              <a:t>What about trigonometric functions?</a:t>
            </a:r>
          </a:p>
          <a:p>
            <a:pPr lvl="1"/>
            <a:r>
              <a:rPr lang="en-US" sz="2200" dirty="0"/>
              <a:t>Some processors do them internally, but they are still using the basic operations.</a:t>
            </a:r>
          </a:p>
          <a:p>
            <a:r>
              <a:rPr lang="en-US" sz="2200" dirty="0"/>
              <a:t>What about integrals? What about transforms? What about …?</a:t>
            </a:r>
          </a:p>
          <a:p>
            <a:pPr lvl="1"/>
            <a:r>
              <a:rPr lang="en-US" sz="2200" dirty="0"/>
              <a:t>These are in the realm of </a:t>
            </a:r>
            <a:r>
              <a:rPr lang="en-US" sz="2200" i="1" dirty="0"/>
              <a:t>numerical methods</a:t>
            </a:r>
            <a:r>
              <a:rPr lang="en-US" sz="22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0FCA7-C583-4948-A843-34AF5647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0B26F-0E41-4645-AE4F-0D883A96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31D8F3-8616-574E-BBEA-F37B0077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FFFF9-1E69-404F-BEDC-F7C9C1114137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7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8E808-89BC-BC4C-924C-6205C997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2" y="4643206"/>
            <a:ext cx="5159849" cy="1488172"/>
          </a:xfrm>
        </p:spPr>
        <p:txBody>
          <a:bodyPr anchor="ctr">
            <a:normAutofit/>
          </a:bodyPr>
          <a:lstStyle/>
          <a:p>
            <a:r>
              <a:rPr lang="en-US" sz="4000"/>
              <a:t>Binary Search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DD6601C-786F-2F49-9916-1D6F3F1C5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9" y="212136"/>
            <a:ext cx="10515587" cy="4206234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9A36AC19-D4B3-4EC3-BCCF-CA68F4E39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10" y="4643206"/>
            <a:ext cx="4992906" cy="1488173"/>
          </a:xfrm>
        </p:spPr>
        <p:txBody>
          <a:bodyPr anchor="ctr">
            <a:normAutofit/>
          </a:bodyPr>
          <a:lstStyle/>
          <a:p>
            <a:r>
              <a:rPr lang="en-US" sz="2000"/>
              <a:t>It is not always a bad idea.</a:t>
            </a:r>
          </a:p>
          <a:p>
            <a:r>
              <a:rPr lang="en-US" sz="2000"/>
              <a:t>But for differentiable functions, we can do a lot better!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51FC-38E3-0343-BE73-7EDA6177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D7DF34-EA66-5B49-81C8-685E1A3B8F4C}" type="datetime3">
              <a:rPr lang="en-US" smtClean="0"/>
              <a:t>19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CFCF-6A3F-D349-B3EE-D4A04F68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B578F-6C12-DF40-98E6-D2EA1F80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41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4D2B9ADA-8519-4525-AF7F-1C919F3CF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3749" y="375636"/>
                <a:ext cx="3649703" cy="1714500"/>
              </a:xfrm>
              <a:prstGeom prst="ellipse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i="1" kern="120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radPr>
                        <m:deg/>
                        <m:e>
                          <m:r>
                            <a:rPr lang="en-US" sz="2800" i="1" kern="120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2800" kern="120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3749" y="375636"/>
                <a:ext cx="3649703" cy="17145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516155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ADD415F-B84D-4DB9-8AD8-728E9A0A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374904"/>
            <a:ext cx="6725232" cy="1714500"/>
          </a:xfrm>
        </p:spPr>
        <p:txBody>
          <a:bodyPr anchor="ctr">
            <a:normAutofit/>
          </a:bodyPr>
          <a:lstStyle/>
          <a:p>
            <a:r>
              <a:rPr lang="en-US" sz="1700"/>
              <a:t>Guess that it </a:t>
            </a:r>
            <a:r>
              <a:rPr lang="en-US" sz="1700" dirty="0"/>
              <a:t>is in the middle.</a:t>
            </a:r>
          </a:p>
          <a:p>
            <a:r>
              <a:rPr lang="en-US" sz="1700" dirty="0"/>
              <a:t>Is the guess too small? Look in the larger half.</a:t>
            </a:r>
          </a:p>
          <a:p>
            <a:r>
              <a:rPr lang="en-US" sz="1700" dirty="0"/>
              <a:t>Is the guess too big? Look in the smaller half.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E3D84-5CCE-7341-B557-5D583167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06132BE-4B53-3E4D-9949-DD95F5494C02}" type="datetime3">
              <a:rPr lang="en-US" smtClean="0">
                <a:solidFill>
                  <a:schemeClr val="tx1">
                    <a:alpha val="70000"/>
                  </a:schemeClr>
                </a:solidFill>
              </a:rPr>
              <a:t>19 January 2023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1A3DD-E91A-6641-B6A7-69CD7D7C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93018" y="6356350"/>
            <a:ext cx="4041125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CD4D-18AB-154C-8FAA-5119A7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7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891437A5-C5F6-1F41-B303-BF897F75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201" y="1948424"/>
            <a:ext cx="6274296" cy="4376320"/>
          </a:xfrm>
          <a:prstGeom prst="rect">
            <a:avLst/>
          </a:prstGeom>
        </p:spPr>
      </p:pic>
      <p:pic>
        <p:nvPicPr>
          <p:cNvPr id="7" name="Picture 6" descr="A picture containing mammal, armadillo, indoor, dark&#10;&#10;Description automatically generated">
            <a:extLst>
              <a:ext uri="{FF2B5EF4-FFF2-40B4-BE49-F238E27FC236}">
                <a16:creationId xmlns:a16="http://schemas.microsoft.com/office/drawing/2014/main" id="{06B28727-EED1-2D40-BF81-0C7DF63EF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316" y="4801075"/>
            <a:ext cx="2743200" cy="12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82EB-75C4-4947-A965-E0144C0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Inverting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B39CA-4FE3-B44E-918B-D3A96D6CF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One of the simplest functions that give us trouble is square root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sz="2000" dirty="0"/>
                  <a:t>).</a:t>
                </a:r>
              </a:p>
              <a:p>
                <a:r>
                  <a:rPr lang="en-US" sz="2000" dirty="0"/>
                  <a:t>We can’t really expand a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deg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sz="2000" dirty="0"/>
                  <a:t> since it only has one term.</a:t>
                </a:r>
              </a:p>
              <a:p>
                <a:r>
                  <a:rPr lang="en-US" sz="2000" dirty="0"/>
                  <a:t>So, what do we do?</a:t>
                </a:r>
              </a:p>
              <a:p>
                <a:r>
                  <a:rPr lang="en-US" sz="2000" dirty="0"/>
                  <a:t>We could search for it… using binary search.</a:t>
                </a:r>
              </a:p>
              <a:p>
                <a:pPr lvl="1"/>
                <a:r>
                  <a:rPr lang="en-US" sz="1600" dirty="0"/>
                  <a:t>Why can we do that? The solutions are </a:t>
                </a:r>
                <a:r>
                  <a:rPr lang="en-US" sz="1600" i="1" dirty="0"/>
                  <a:t>monotonic</a:t>
                </a:r>
                <a:r>
                  <a:rPr lang="en-US" sz="1600" dirty="0"/>
                  <a:t>.</a:t>
                </a:r>
              </a:p>
              <a:p>
                <a:r>
                  <a:rPr lang="en-US" sz="2000" dirty="0"/>
                  <a:t>Can we do better? </a:t>
                </a:r>
              </a:p>
              <a:p>
                <a:pPr lvl="1"/>
                <a:r>
                  <a:rPr lang="en-US" sz="2000" dirty="0"/>
                  <a:t>Yes, we can. But first you need an apple to fall on your head.</a:t>
                </a:r>
              </a:p>
              <a:p>
                <a:r>
                  <a:rPr lang="en-US" sz="2000" dirty="0"/>
                  <a:t>What is the inverse? Recall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B39CA-4FE3-B44E-918B-D3A96D6CF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l="-963" t="-2676" r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2793-ED99-2B47-992A-2415BC0D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3CDBD9-7214-6A40-BF2B-CB99AD3EB9EE}" type="datetime3">
              <a:rPr lang="en-US" smtClean="0">
                <a:solidFill>
                  <a:srgbClr val="FFFFFF"/>
                </a:solidFill>
              </a:rPr>
              <a:t>19 January 2023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1DE86D-4EDB-BC44-9916-A4FF9305D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6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27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0CBAE-CDB6-3740-984A-364E00FC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E90CD-A9DD-D84E-A91A-3979DE1F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using a Newton Iterate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Sir Isaac Newton comes to the rescue again.</a:t>
                </a:r>
              </a:p>
              <a:p>
                <a:r>
                  <a:rPr lang="en-US" sz="2000" dirty="0"/>
                  <a:t>We use this iterate: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As before, we iterate until the approximation is </a:t>
                </a:r>
                <a:r>
                  <a:rPr lang="en-US" sz="2000" i="1" dirty="0"/>
                  <a:t>good enough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1026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B74F26-99A4-A742-B1DA-0BD6FD3E5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133" y="1777140"/>
            <a:ext cx="6816938" cy="4175374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23B544B-E72E-8C46-A0F3-B91C1312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418" y="4408618"/>
            <a:ext cx="1454524" cy="200112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FB268-FE78-C342-804C-AB3135C3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47DE3-DAB0-2B4B-9B84-331B1AFC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23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E8B075-0BCC-D74A-9207-DA888180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DDB3A-CB7A-3C4F-90CB-F865E193D55E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5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7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41247" y="474146"/>
                <a:ext cx="10515593" cy="119786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using Newton’s Method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41247" y="474146"/>
                <a:ext cx="10515593" cy="1197864"/>
              </a:xfrm>
              <a:blipFill>
                <a:blip r:embed="rId2"/>
                <a:stretch>
                  <a:fillRect l="-1689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3314" y="1999578"/>
                <a:ext cx="3823525" cy="417156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700" b="0">
                    <a:latin typeface="Cambria Math" panose="02040503050406030204" pitchFamily="18" charset="0"/>
                  </a:rPr>
                  <a:t>Newton’s formula provides a linear approximation </a:t>
                </a:r>
                <a:r>
                  <a:rPr lang="en-US" sz="1700">
                    <a:latin typeface="Cambria Math" panose="02040503050406030204" pitchFamily="18" charset="0"/>
                  </a:rPr>
                  <a:t>of the function.</a:t>
                </a:r>
              </a:p>
              <a:p>
                <a:r>
                  <a:rPr lang="en-US" sz="1700" b="0">
                    <a:latin typeface="Cambria Math" panose="02040503050406030204" pitchFamily="18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700" b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700"/>
              </a:p>
              <a:p>
                <a:r>
                  <a:rPr lang="en-US" sz="1700" b="0"/>
                  <a:t>Find the </a:t>
                </a:r>
                <a:r>
                  <a:rPr lang="en-US" sz="1700" b="0" i="1"/>
                  <a:t>root</a:t>
                </a:r>
                <a:r>
                  <a:rPr lang="en-US" sz="1700" b="0"/>
                  <a:t> of 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700" b="0"/>
              </a:p>
              <a:p>
                <a:r>
                  <a:rPr lang="en-US" sz="1700" b="0"/>
                  <a:t>We iterate this equation until our answer is </a:t>
                </a:r>
                <a:r>
                  <a:rPr lang="en-US" sz="1700" b="0" i="1"/>
                  <a:t>close</a:t>
                </a:r>
                <a:r>
                  <a:rPr lang="en-US" sz="1700" b="0"/>
                  <a:t> </a:t>
                </a:r>
                <a:r>
                  <a:rPr lang="en-US" sz="1700" b="0" i="1"/>
                  <a:t>enough</a:t>
                </a:r>
                <a:r>
                  <a:rPr lang="en-US" sz="1700" b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1700"/>
              </a:p>
              <a:p>
                <a:r>
                  <a:rPr lang="en-US" sz="1700"/>
                  <a:t>For details, ask your calculus professor!</a:t>
                </a:r>
              </a:p>
              <a:p>
                <a:pPr lvl="1"/>
                <a:r>
                  <a:rPr lang="en-US" sz="1700"/>
                  <a:t>You can get very deep very quickly!</a:t>
                </a:r>
              </a:p>
            </p:txBody>
          </p:sp>
        </mc:Choice>
        <mc:Fallback xmlns="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3314" y="1999578"/>
                <a:ext cx="3823525" cy="4171568"/>
              </a:xfrm>
              <a:blipFill>
                <a:blip r:embed="rId3"/>
                <a:stretch>
                  <a:fillRect l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35A20A-FE63-D14F-815B-BA9695434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0182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8669040-98CB-4F46-A9EE-DB8F86122D3B}" type="datetime3">
              <a:rPr lang="en-US" smtClean="0">
                <a:solidFill>
                  <a:schemeClr val="tx1">
                    <a:alpha val="70000"/>
                  </a:schemeClr>
                </a:solidFill>
              </a:rPr>
              <a:t>19 January 2023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311A-832D-A04A-8622-E6E16250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356350"/>
            <a:ext cx="381244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8D069-8110-244D-8AE4-A8D437CA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0313" y="6355080"/>
            <a:ext cx="12365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AC6F8A9-FE7E-F140-87C5-74E05F971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" y="2381635"/>
            <a:ext cx="6672003" cy="32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AB1E4-B109-C14F-B91A-F2C5B655A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1293A-507C-FE49-9327-072FFF0A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A535B7-F8C8-6740-B2CD-A0BB0349E59E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19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2E598-F058-E341-B88F-E398FF83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12B1-730E-B046-99F8-D1E4A030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5CE770-8977-F846-B03C-327CCC963E3F}"/>
                  </a:ext>
                </a:extLst>
              </p:cNvPr>
              <p:cNvSpPr txBox="1"/>
              <p:nvPr/>
            </p:nvSpPr>
            <p:spPr>
              <a:xfrm>
                <a:off x="2607551" y="2478896"/>
                <a:ext cx="1558760" cy="411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5CE770-8977-F846-B03C-327CCC96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551" y="2478896"/>
                <a:ext cx="1558760" cy="411523"/>
              </a:xfrm>
              <a:prstGeom prst="rect">
                <a:avLst/>
              </a:prstGeom>
              <a:blipFill>
                <a:blip r:embed="rId4"/>
                <a:stretch>
                  <a:fillRect r="-1626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AF9E9E-338F-4948-9762-8A96B638FDE1}"/>
                  </a:ext>
                </a:extLst>
              </p:cNvPr>
              <p:cNvSpPr txBox="1"/>
              <p:nvPr/>
            </p:nvSpPr>
            <p:spPr>
              <a:xfrm>
                <a:off x="6256338" y="2577769"/>
                <a:ext cx="518167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AF9E9E-338F-4948-9762-8A96B638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338" y="2577769"/>
                <a:ext cx="5181675" cy="312650"/>
              </a:xfrm>
              <a:prstGeom prst="rect">
                <a:avLst/>
              </a:prstGeom>
              <a:blipFill>
                <a:blip r:embed="rId5"/>
                <a:stretch>
                  <a:fillRect l="-1222" r="-1222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picture containing text, device, meter, control panel&#10;&#10;Description automatically generated">
            <a:extLst>
              <a:ext uri="{FF2B5EF4-FFF2-40B4-BE49-F238E27FC236}">
                <a16:creationId xmlns:a16="http://schemas.microsoft.com/office/drawing/2014/main" id="{46D50685-A7DE-974C-A063-2A8A644CC7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702358" y="3175523"/>
            <a:ext cx="3758083" cy="2062065"/>
          </a:xfrm>
        </p:spPr>
      </p:pic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5EEE379C-3042-B04B-B300-5867856D8A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2200" y="3175523"/>
            <a:ext cx="5181600" cy="2062065"/>
          </a:xfrm>
        </p:spPr>
      </p:pic>
    </p:spTree>
    <p:extLst>
      <p:ext uri="{BB962C8B-B14F-4D97-AF65-F5344CB8AC3E}">
        <p14:creationId xmlns:p14="http://schemas.microsoft.com/office/powerpoint/2010/main" val="1880561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C71F1-1F33-7E44-95B0-28170FC6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Inverse Trigonometric Functions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9C43246-7315-8E40-A8AD-EE7B423B0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351" y="566916"/>
            <a:ext cx="5366405" cy="57241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B572B-741A-5E48-B14A-6F0B0C4D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ED3FD2D-6C4D-264A-B4AE-F75844C6E173}" type="datetime3">
              <a:rPr lang="en-US" smtClean="0">
                <a:solidFill>
                  <a:schemeClr val="tx1">
                    <a:alpha val="70000"/>
                  </a:schemeClr>
                </a:solidFill>
              </a:rPr>
              <a:t>19 January 2023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AE7F-3F58-E34A-8668-9E87F38A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B84A-929A-654F-9A27-EA48BF63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64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800"/>
            </a:pPr>
            <a:r>
              <a:rPr lang="en-US" dirty="0">
                <a:solidFill>
                  <a:schemeClr val="tx1"/>
                </a:solidFill>
              </a:rPr>
              <a:t>Floating-point Arithmetic</a:t>
            </a:r>
          </a:p>
        </p:txBody>
      </p:sp>
      <p:sp>
        <p:nvSpPr>
          <p:cNvPr id="68" name="Google Shape;68;p1"/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marR="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Normal mathematics: </a:t>
            </a:r>
            <a:endParaRPr lang="en-US" sz="2000" dirty="0"/>
          </a:p>
          <a:p>
            <a:pPr marL="685800" marR="0" lvl="1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Real numbers are exact.</a:t>
            </a:r>
            <a:endParaRPr lang="en-US" sz="2000" dirty="0"/>
          </a:p>
          <a:p>
            <a:pPr marL="2286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Computer arithmetic: </a:t>
            </a:r>
            <a:endParaRPr lang="en-US" sz="2000" dirty="0"/>
          </a:p>
          <a:p>
            <a:pPr marL="685800" marR="0" lvl="1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ym typeface="Cambria Math"/>
              </a:rPr>
              <a:t>N</a:t>
            </a:r>
            <a:r>
              <a:rPr lang="en-US" sz="2000" b="0" i="0" u="none" strike="noStrike" cap="none" dirty="0">
                <a:sym typeface="Cambria Math"/>
              </a:rPr>
              <a:t>umbers are approximated.</a:t>
            </a:r>
          </a:p>
          <a:p>
            <a:pPr marL="2286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Floating-point arithmetic results in rounding errors.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ym typeface="Cambria Math"/>
              </a:rPr>
              <a:t>Calculations can require rounding to fit into a finite representation.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ym typeface="Cambria Math"/>
              </a:rPr>
              <a:t>Results of floating-point arithmetic are also approximations.</a:t>
            </a:r>
          </a:p>
        </p:txBody>
      </p:sp>
      <p:pic>
        <p:nvPicPr>
          <p:cNvPr id="65" name="Google Shape;65;p1" descr="4ancd7gdlwty.jpg"/>
          <p:cNvPicPr preferRelativeResize="0"/>
          <p:nvPr/>
        </p:nvPicPr>
        <p:blipFill rotWithShape="1">
          <a:blip r:embed="rId3"/>
          <a:srcRect t="3101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</p:spPr>
      </p:pic>
      <p:sp>
        <p:nvSpPr>
          <p:cNvPr id="67" name="Google Shape;67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>
                <a:latin typeface="Calibri" panose="020F0502020204030204"/>
              </a:rPr>
              <a:pPr>
                <a:spcAft>
                  <a:spcPts val="600"/>
                </a:spcAft>
                <a:buClrTx/>
                <a:buSzTx/>
                <a:defRPr/>
              </a:pPr>
              <a:t>27</a:t>
            </a:fld>
            <a:endParaRPr lang="en-US">
              <a:latin typeface="Calibri" panose="020F0502020204030204"/>
            </a:endParaRPr>
          </a:p>
        </p:txBody>
      </p:sp>
      <p:cxnSp>
        <p:nvCxnSpPr>
          <p:cNvPr id="69" name="Google Shape;69;p1"/>
          <p:cNvCxnSpPr/>
          <p:nvPr/>
        </p:nvCxnSpPr>
        <p:spPr>
          <a:xfrm rot="10800000" flipH="1">
            <a:off x="463639" y="731539"/>
            <a:ext cx="1" cy="56903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8991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9E01-04D1-5E4D-902F-25FA5398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Round-Off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Errors occur when doing any calculation with floating-point.</a:t>
                </a:r>
              </a:p>
              <a:p>
                <a:pPr lvl="2"/>
                <a:r>
                  <a:rPr lang="en-US" dirty="0"/>
                  <a:t>Because rounding occurs to fit values into a finite representation.</a:t>
                </a:r>
              </a:p>
              <a:p>
                <a:pPr lvl="2"/>
                <a:r>
                  <a:rPr lang="en-US" dirty="0"/>
                  <a:t>Floating point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IEEE 754 defines 5 standard rounding modes:</a:t>
                </a:r>
              </a:p>
              <a:p>
                <a:pPr lvl="2"/>
                <a:r>
                  <a:rPr lang="en-US" dirty="0"/>
                  <a:t>Round to nearest, ties rounded to nearest value with even significant digit (most common).</a:t>
                </a:r>
              </a:p>
              <a:p>
                <a:pPr lvl="2"/>
                <a:r>
                  <a:rPr lang="en-US" dirty="0"/>
                  <a:t>Round to nearest, ties rounded to value furthest from zero.</a:t>
                </a:r>
              </a:p>
              <a:p>
                <a:pPr lvl="2"/>
                <a:r>
                  <a:rPr lang="en-US" dirty="0"/>
                  <a:t>Round up (ceiling)</a:t>
                </a:r>
              </a:p>
              <a:p>
                <a:pPr lvl="2"/>
                <a:r>
                  <a:rPr lang="en-US" dirty="0"/>
                  <a:t>Round down (floor)</a:t>
                </a:r>
              </a:p>
              <a:p>
                <a:pPr lvl="2"/>
                <a:r>
                  <a:rPr lang="en-US" dirty="0"/>
                  <a:t>Round to zero (truncation)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9E0-D00C-8D42-BA17-E5D366FE7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33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F487-7922-EC4F-8090-0E498A6E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Dangers of Floating-point Arithmetic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B44A-E44F-184D-8F82-5DBF4307C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 and subtraction</a:t>
            </a:r>
          </a:p>
          <a:p>
            <a:pPr lvl="1"/>
            <a:r>
              <a:rPr lang="en-US" dirty="0"/>
              <a:t>Adding numbers of very different magnitudes can result in the digits of the number of smaller magnitude rounded away.</a:t>
            </a:r>
          </a:p>
          <a:p>
            <a:pPr lvl="1"/>
            <a:r>
              <a:rPr lang="en-US" dirty="0"/>
              <a:t>Subtracting numbers of very different magnitudes can also result in precision error.</a:t>
            </a:r>
          </a:p>
          <a:p>
            <a:pPr lvl="2"/>
            <a:r>
              <a:rPr lang="en-US" dirty="0"/>
              <a:t>Truncation errors can occur when shifting the mantissa.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C80F1-1120-8543-9A2E-4E86544705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0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67E56-9199-7845-B21A-37222E09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Absolute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62-61A8-F240-A3B4-70576344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That’s an easy one: abs(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) = if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&lt; 0 then –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else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Should I just write the code?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depends… Most mathematical libraries have families of absolute value functions that depend on the data type.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may be faster to let the compiler or the mathematics library do it, since as in the case of floating point it may be just clearing a bit.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6CEC6-BB39-6548-8B81-0798A73C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262372"/>
            <a:ext cx="6250769" cy="4172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85F4-AA88-F544-81C6-992DF33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3194" y="6491260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4355-4F66-3742-AD7D-1BDE670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14A61-F511-BD46-B1D0-BE9B5D1F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2FDD-00CF-CC48-8432-AB37416BAE25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69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9E01-04D1-5E4D-902F-25FA5398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Floating-point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Direct comparison of floating-point numbers should be avoided.</a:t>
                </a:r>
              </a:p>
              <a:p>
                <a:pPr lvl="2"/>
                <a:r>
                  <a:rPr lang="en-US" dirty="0"/>
                  <a:t>Comparisons that you expect to be true may not be due to round-off errors.</a:t>
                </a:r>
              </a:p>
              <a:p>
                <a:pPr lvl="1"/>
                <a:r>
                  <a:rPr lang="en-US" dirty="0"/>
                  <a:t>Can check if the </a:t>
                </a:r>
                <a:r>
                  <a:rPr lang="en-US" i="1" dirty="0"/>
                  <a:t>absolute error </a:t>
                </a:r>
                <a:r>
                  <a:rPr lang="en-US" dirty="0"/>
                  <a:t>is a small value.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an approximation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small value difference is called </a:t>
                </a:r>
                <a:r>
                  <a:rPr lang="en-US" i="1" dirty="0"/>
                  <a:t>epsilon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i="1" dirty="0"/>
                  <a:t>).</a:t>
                </a:r>
                <a:endParaRPr lang="en-US" dirty="0"/>
              </a:p>
              <a:p>
                <a:pPr lvl="1"/>
                <a:r>
                  <a:rPr lang="en-US" i="1" dirty="0"/>
                  <a:t>Relative error</a:t>
                </a:r>
                <a:r>
                  <a:rPr lang="en-US" dirty="0"/>
                  <a:t>, unlike absolute error, is calculated considering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itself</a:t>
                </a:r>
                <a:r>
                  <a:rPr lang="en-US" i="1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It is the ratio of the absolute error of the approximated value with the exact value.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9E0-D00C-8D42-BA17-E5D366FE7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51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69E01-04D1-5E4D-902F-25FA5398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Relative Error is Meaningful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58384" y="640081"/>
                <a:ext cx="6024654" cy="52578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lvl="1" indent="-228600"/>
                <a:r>
                  <a:rPr lang="en-US" sz="2000">
                    <a:solidFill>
                      <a:schemeClr val="tx1"/>
                    </a:solidFill>
                  </a:rPr>
                  <a:t>(1)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=29.9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=30.0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</a:rPr>
                  <a:t>:</a:t>
                </a: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Absolute error: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Relative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=0.003333…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lvl="1" indent="-228600"/>
                <a:r>
                  <a:rPr lang="en-US" sz="2000">
                    <a:solidFill>
                      <a:schemeClr val="tx1"/>
                    </a:solidFill>
                  </a:rPr>
                  <a:t>(2)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0.000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=0.0003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</a:rPr>
                  <a:t>:</a:t>
                </a: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Absolute error: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00001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Relative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=0.3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333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lvl="1" indent="-228600"/>
                <a:r>
                  <a:rPr lang="en-US" sz="2000">
                    <a:solidFill>
                      <a:schemeClr val="tx1"/>
                    </a:solidFill>
                  </a:rPr>
                  <a:t>Relative error is more meaningful because it expresses the relative size of the error.</a:t>
                </a: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The approximated and exact values may be small, which yield small absolute errors, but can result in large relative error.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58384" y="640081"/>
                <a:ext cx="6024654" cy="5257800"/>
              </a:xfrm>
              <a:blipFill>
                <a:blip r:embed="rId3"/>
                <a:stretch>
                  <a:fillRect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9E0-D00C-8D42-BA17-E5D366FE74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buClrTx/>
                <a:buSzTx/>
                <a:defRPr/>
              </a:pPr>
              <a:t>31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467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58DC0-D4D3-9A4D-8B18-581F2115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What do we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5ECA1-C5D8-EE46-A501-3548E8708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600" dirty="0"/>
              <a:t>Floating point numbers are </a:t>
            </a:r>
            <a:r>
              <a:rPr lang="en-US" sz="1600" i="1" dirty="0"/>
              <a:t>not</a:t>
            </a:r>
            <a:r>
              <a:rPr lang="en-US" sz="1600" dirty="0"/>
              <a:t> real numbers.</a:t>
            </a:r>
          </a:p>
          <a:p>
            <a:r>
              <a:rPr lang="en-US" sz="1600" dirty="0"/>
              <a:t>We need to take care when working with floating point numbers due to limited precision.</a:t>
            </a:r>
          </a:p>
          <a:p>
            <a:pPr lvl="1"/>
            <a:r>
              <a:rPr lang="en-US" sz="1600" dirty="0"/>
              <a:t>For example, subtracting two numbers of very different magnitudes can lose precision.</a:t>
            </a:r>
          </a:p>
          <a:p>
            <a:pPr lvl="1"/>
            <a:endParaRPr lang="en-US" sz="1600" dirty="0"/>
          </a:p>
          <a:p>
            <a:r>
              <a:rPr lang="en-US" sz="1600" dirty="0"/>
              <a:t>A Taylor series can approximate an infinitely differentiable function to arbitrary precision, but:</a:t>
            </a:r>
          </a:p>
          <a:p>
            <a:pPr lvl="1"/>
            <a:r>
              <a:rPr lang="en-US" sz="1600" dirty="0"/>
              <a:t>Often the series converges too slowly to be useful.</a:t>
            </a:r>
          </a:p>
          <a:p>
            <a:pPr lvl="1"/>
            <a:endParaRPr lang="en-US" sz="1600" dirty="0"/>
          </a:p>
          <a:p>
            <a:r>
              <a:rPr lang="en-US" sz="1600" dirty="0"/>
              <a:t>Think about what you’re doing and find the best algorithm.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45A8-D78A-4645-977B-D897C207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926B37-29F2-B245-850F-A2FF25989A31}" type="datetime3">
              <a:rPr lang="en-US" smtClean="0"/>
              <a:t>19 January 2023</a:t>
            </a:fld>
            <a:endParaRPr lang="en-US"/>
          </a:p>
        </p:txBody>
      </p:sp>
      <p:pic>
        <p:nvPicPr>
          <p:cNvPr id="11" name="Picture 10" descr="A picture containing person, outdoor, holding&#10;&#10;Description automatically generated">
            <a:extLst>
              <a:ext uri="{FF2B5EF4-FFF2-40B4-BE49-F238E27FC236}">
                <a16:creationId xmlns:a16="http://schemas.microsoft.com/office/drawing/2014/main" id="{EA013B90-5160-344F-B64C-5F78A2B74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r="214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5192-1ED8-7644-86B0-E6C4E637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4F98-9232-5041-B4D8-D3DB1764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65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F4D17-1BEA-3E44-808C-B8D9C78D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What should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01CC-17F8-D240-98F6-C1DED4E0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/>
              <a:t>Use a good library when you can.</a:t>
            </a:r>
          </a:p>
          <a:p>
            <a:r>
              <a:rPr lang="en-US" sz="1900"/>
              <a:t>Understand the </a:t>
            </a:r>
            <a:r>
              <a:rPr lang="en-US" sz="1900" dirty="0"/>
              <a:t>difference between floating point and real numbers.</a:t>
            </a:r>
          </a:p>
          <a:p>
            <a:pPr lvl="1"/>
            <a:r>
              <a:rPr lang="en-US" sz="1900" i="1" dirty="0"/>
              <a:t>Real</a:t>
            </a:r>
            <a:r>
              <a:rPr lang="en-US" sz="1900" dirty="0"/>
              <a:t> numbers are </a:t>
            </a:r>
            <a:r>
              <a:rPr lang="en-US" sz="1900" i="1" dirty="0"/>
              <a:t>all</a:t>
            </a:r>
            <a:r>
              <a:rPr lang="en-US" sz="1900" dirty="0"/>
              <a:t> of the numbers, </a:t>
            </a:r>
            <a:r>
              <a:rPr lang="en-US" sz="1900" i="1" dirty="0"/>
              <a:t>rational</a:t>
            </a:r>
            <a:r>
              <a:rPr lang="en-US" sz="1900" dirty="0"/>
              <a:t> numbers are a subset of the reals, and </a:t>
            </a:r>
            <a:r>
              <a:rPr lang="en-US" sz="1900" i="1" dirty="0"/>
              <a:t>floating point </a:t>
            </a:r>
            <a:r>
              <a:rPr lang="en-US" sz="1900" dirty="0"/>
              <a:t>numbers are a subset of the rational numbers.</a:t>
            </a:r>
          </a:p>
          <a:p>
            <a:r>
              <a:rPr lang="en-US" sz="1900" dirty="0"/>
              <a:t>If you forget that they are different, you </a:t>
            </a:r>
            <a:r>
              <a:rPr lang="en-US" sz="1900" i="1" dirty="0"/>
              <a:t>will</a:t>
            </a:r>
            <a:r>
              <a:rPr lang="en-US" sz="1900" dirty="0"/>
              <a:t> get incorrect answers.</a:t>
            </a:r>
          </a:p>
          <a:p>
            <a:r>
              <a:rPr lang="en-US" sz="1900" dirty="0"/>
              <a:t>Understand that all of the special functions we have discussed are </a:t>
            </a:r>
            <a:r>
              <a:rPr lang="en-US" sz="1900" i="1" dirty="0"/>
              <a:t>approximations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F2168-73F4-FA41-899D-D8446A82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63C80F6-B164-B043-A9CA-FC91C8CBADA0}" type="datetime3">
              <a:rPr lang="en-US" smtClean="0"/>
              <a:t>19 January 2023</a:t>
            </a:fld>
            <a:endParaRPr lang="en-US"/>
          </a:p>
        </p:txBody>
      </p:sp>
      <p:pic>
        <p:nvPicPr>
          <p:cNvPr id="11" name="Picture 10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E2F5A25F-BDF3-E44C-B3EB-64E787C99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09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C352D-0F4E-1F41-8070-BD1B348D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A41CE-5483-A84A-8BED-6A5DA131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3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37B05-EDAD-A34B-8B39-BA9858ED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the man page!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7AF47-AE90-374C-82CD-C30F4B79A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968" y="1016805"/>
            <a:ext cx="8108218" cy="48243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2D4F2-4914-BB42-B2EA-323CA352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4EBF1-2D3E-3841-A567-144EAA15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42EA6-9A26-5A40-9C43-75F71EAA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4AC2-4A6D-D840-8E4E-0E00ED1ECB11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80B56-65ED-9443-A2F6-F556F805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Can I just use the library?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8D34A-74B1-FC4C-AA1D-6834D717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3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46D3-88F0-3A49-A6B7-1DEC14CD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In general, yes, it is best to use the library.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The library should be designed to be: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Careful with numerical precision,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Fast, and portable.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That being said, it is important for you to have some understanding of what goes into implementing mathematical functions.</a:t>
            </a:r>
          </a:p>
          <a:p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Remember: </a:t>
            </a:r>
            <a:r>
              <a:rPr lang="en-US" sz="1900" i="1" dirty="0">
                <a:solidFill>
                  <a:srgbClr val="FFFFFF"/>
                </a:solidFill>
              </a:rPr>
              <a:t>There is no magic</a:t>
            </a:r>
            <a:r>
              <a:rPr lang="en-US" sz="1900" dirty="0">
                <a:solidFill>
                  <a:srgbClr val="FFFFFF"/>
                </a:solidFill>
              </a:rPr>
              <a:t>!</a:t>
            </a:r>
          </a:p>
          <a:p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C4E53-E91F-374C-9B51-0FD11984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34D54-4320-5A45-80AF-32907B41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2AEA7-16CB-284C-A266-B0FDE2C5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E6B2-7C7E-2B43-8C3E-F204179D56F3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0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B7AF89-D901-6A43-AEE1-C57EF283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Trigonometric Functions</a:t>
            </a:r>
          </a:p>
        </p:txBody>
      </p:sp>
      <p:pic>
        <p:nvPicPr>
          <p:cNvPr id="21" name="Content Placeholder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C9129BB9-034F-124C-84B4-16D78A340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1021946"/>
            <a:ext cx="3425609" cy="2569206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D04401B-4756-7641-B9BE-7E8D2DF8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619885"/>
            <a:ext cx="3433324" cy="137332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 descr="A picture containing outdoor object, dark, black&#10;&#10;Description automatically generated">
            <a:extLst>
              <a:ext uri="{FF2B5EF4-FFF2-40B4-BE49-F238E27FC236}">
                <a16:creationId xmlns:a16="http://schemas.microsoft.com/office/drawing/2014/main" id="{FD7265DF-90BE-0241-B5FC-B78C502A88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D3627D-3993-FC45-B5FB-02C69097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35D91-61BA-C048-A13B-2FF7CE45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EC291-B37E-174E-9111-FC234702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43E-970A-BC4F-BD81-F42DD71F002F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7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88CD-2793-9A40-BD77-9B18B68B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800"/>
                  <a:t>If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a real or complex valued function, and it is infinitely differentiable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sz="1800"/>
              </a:p>
              <a:p>
                <a:pPr lvl="1"/>
                <a:endParaRPr lang="en-US" sz="1800"/>
              </a:p>
              <a:p>
                <a:r>
                  <a:rPr lang="en-US" sz="1800"/>
                  <a:t>For example,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800"/>
                  <a:t> centered at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US" sz="180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+…,  −∞&lt;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718" t="-1124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n old photo of a person&#10;&#10;Description automatically generated">
            <a:extLst>
              <a:ext uri="{FF2B5EF4-FFF2-40B4-BE49-F238E27FC236}">
                <a16:creationId xmlns:a16="http://schemas.microsoft.com/office/drawing/2014/main" id="{2B7DD195-501F-174A-AC34-FA6DD88A1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-1" b="7514"/>
          <a:stretch/>
        </p:blipFill>
        <p:spPr>
          <a:xfrm>
            <a:off x="6750141" y="5736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E9872-F11C-0F43-A2DE-CA126B1D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46585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E3665-959F-0648-85F0-022E3F30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007D034-B69E-A742-8D96-D676D6BE536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B8691-FA78-DF4C-B8A8-2B97669AA249}"/>
              </a:ext>
            </a:extLst>
          </p:cNvPr>
          <p:cNvSpPr txBox="1"/>
          <p:nvPr/>
        </p:nvSpPr>
        <p:spPr>
          <a:xfrm>
            <a:off x="6340839" y="765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EDB5C-F306-1A44-9E7F-DA99571AF740}"/>
              </a:ext>
            </a:extLst>
          </p:cNvPr>
          <p:cNvSpPr txBox="1"/>
          <p:nvPr/>
        </p:nvSpPr>
        <p:spPr>
          <a:xfrm>
            <a:off x="7018643" y="5420567"/>
            <a:ext cx="134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Brook Taylor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A17B5F7-3888-0049-AD9E-F9F4EE67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C280-0205-7748-A7E1-2EC67C629366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3FA9B-DF51-C045-9400-24021F2F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Increasingly Better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DD38-0B82-7A48-8E8C-51BB424A3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Each derivative adds a term to the approximating polynomial.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25660AD-3ABE-F543-AC39-7E37D6EBF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E67A-75FB-E442-B1BD-4EBF9993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3674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C5BBA-11F1-A146-AD63-ADD8FE3E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2597" y="6495246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F2CC-98EE-C543-9591-844F1255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9368-977C-9C48-9448-F76A2FB1B3E9}" type="datetime3">
              <a:rPr lang="en-US" smtClean="0"/>
              <a:t>19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8C0839-7F61-3F4A-8C53-BECB044916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pPr>
                        <m:e>
                          <m:r>
                            <a:rPr lang="en-US" sz="54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𝑒</m:t>
                          </m:r>
                        </m:e>
                        <m:sup>
                          <m:r>
                            <a:rPr lang="en-US" sz="54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br>
                  <a:rPr lang="en-US" sz="54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endParaRPr lang="en-US" sz="54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8C0839-7F61-3F4A-8C53-BECB04491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A58392-3374-4B8C-9847-A3A8AB2F5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Has the simplest Taylor series.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1A09EF-D6D0-9E4C-B178-2DF95D264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96" y="1751524"/>
            <a:ext cx="6274296" cy="335495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E49CE-A3B7-F645-ADC4-5A654B32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4C2DC-3AC2-F245-AFB5-CE536091D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20996" y="6356350"/>
            <a:ext cx="20846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8C1358-A39A-7E4A-8012-96540299C728}" type="datetime3">
              <a:rPr lang="en-US" smtClean="0">
                <a:solidFill>
                  <a:srgbClr val="404040"/>
                </a:solidFill>
              </a:rPr>
              <a:t>19 January 2023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731C4-7532-124E-BF61-FEDD2E61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1763</Words>
  <Application>Microsoft Macintosh PowerPoint</Application>
  <PresentationFormat>Widescreen</PresentationFormat>
  <Paragraphs>284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Tw Cen MT</vt:lpstr>
      <vt:lpstr>Office Theme</vt:lpstr>
      <vt:lpstr>Numerical Computation</vt:lpstr>
      <vt:lpstr>Basic Arithmetic Operations</vt:lpstr>
      <vt:lpstr>Absolute Value</vt:lpstr>
      <vt:lpstr>Check the man page!</vt:lpstr>
      <vt:lpstr>Can I just use the library?</vt:lpstr>
      <vt:lpstr>Trigonometric Functions</vt:lpstr>
      <vt:lpstr>Taylor Series</vt:lpstr>
      <vt:lpstr>Increasingly Better Approximations</vt:lpstr>
      <vt:lpstr>e^x </vt:lpstr>
      <vt:lpstr>Computing e^x</vt:lpstr>
      <vt:lpstr>sin⁡(x) and cos⁡(x)</vt:lpstr>
      <vt:lpstr>Computing sin⁡(x)</vt:lpstr>
      <vt:lpstr>Computing the Terms </vt:lpstr>
      <vt:lpstr>sin⁡(x) and cos⁡(x)</vt:lpstr>
      <vt:lpstr>Padé Approximants</vt:lpstr>
      <vt:lpstr>Example Padé Approximate for sin⁡x</vt:lpstr>
      <vt:lpstr>More terms make the approximation better</vt:lpstr>
      <vt:lpstr>What happens if the series converges too slowly?</vt:lpstr>
      <vt:lpstr>√x</vt:lpstr>
      <vt:lpstr>Binary Search</vt:lpstr>
      <vt:lpstr>√x</vt:lpstr>
      <vt:lpstr>Inverting a Function</vt:lpstr>
      <vt:lpstr>√n using a Newton Iterate</vt:lpstr>
      <vt:lpstr>log⁡(x) using Newton’s Method</vt:lpstr>
      <vt:lpstr>Scaling</vt:lpstr>
      <vt:lpstr>Inverse Trigonometric Functions</vt:lpstr>
      <vt:lpstr>Floating-point Arithmetic</vt:lpstr>
      <vt:lpstr>Round-Off Errors</vt:lpstr>
      <vt:lpstr>Some Dangers of Floating-point Arithmetic</vt:lpstr>
      <vt:lpstr>Comparing Floating-point Numbers</vt:lpstr>
      <vt:lpstr>Why Relative Error is Meaningful</vt:lpstr>
      <vt:lpstr>What do we know?</vt:lpstr>
      <vt:lpstr>What should we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Computation</dc:title>
  <dc:creator>Darrell Long</dc:creator>
  <cp:lastModifiedBy>Darrell Long</cp:lastModifiedBy>
  <cp:revision>34</cp:revision>
  <dcterms:created xsi:type="dcterms:W3CDTF">2021-01-13T19:57:49Z</dcterms:created>
  <dcterms:modified xsi:type="dcterms:W3CDTF">2023-01-19T17:00:50Z</dcterms:modified>
</cp:coreProperties>
</file>